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Lora"/>
      <p:regular r:id="rId16"/>
    </p:embeddedFont>
    <p:embeddedFont>
      <p:font typeface="Lora"/>
      <p:regular r:id="rId17"/>
    </p:embeddedFont>
    <p:embeddedFont>
      <p:font typeface="Lora"/>
      <p:regular r:id="rId18"/>
    </p:embeddedFont>
    <p:embeddedFont>
      <p:font typeface="Lora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8512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752844"/>
            <a:ext cx="8016597" cy="1002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7850"/>
              </a:lnSpc>
              <a:buNone/>
            </a:pPr>
            <a:r>
              <a:rPr lang="en-US" sz="630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ISIM BUSINESS</a:t>
            </a:r>
            <a:endParaRPr lang="en-US" sz="6300" dirty="0"/>
          </a:p>
        </p:txBody>
      </p:sp>
      <p:sp>
        <p:nvSpPr>
          <p:cNvPr id="5" name="Text 2"/>
          <p:cNvSpPr/>
          <p:nvPr/>
        </p:nvSpPr>
        <p:spPr>
          <a:xfrm>
            <a:off x="968693" y="4125158"/>
            <a:ext cx="12692896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Buscamos la satisfacción del cliente a través de profesionalidad, transparencia y un entorno de trabajo cercano y directo.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93" y="4797862"/>
            <a:ext cx="1822847" cy="678894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88" y="4797862"/>
            <a:ext cx="2254687" cy="678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517815"/>
            <a:ext cx="7141964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Gestión de Oportunidades</a:t>
            </a:r>
            <a:endParaRPr lang="en-US" sz="4550" dirty="0"/>
          </a:p>
        </p:txBody>
      </p:sp>
      <p:sp>
        <p:nvSpPr>
          <p:cNvPr id="3" name="Shape 1"/>
          <p:cNvSpPr/>
          <p:nvPr/>
        </p:nvSpPr>
        <p:spPr>
          <a:xfrm>
            <a:off x="968693" y="401526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182886" y="4118729"/>
            <a:ext cx="12692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1770936" y="40152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Eficiencia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1770936" y="4526518"/>
            <a:ext cx="326421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Gestionamos oportunidades de compra, venta o alquiler de inmuebles de manera eficiente.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5281970" y="401526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8" name="Text 6"/>
          <p:cNvSpPr/>
          <p:nvPr/>
        </p:nvSpPr>
        <p:spPr>
          <a:xfrm>
            <a:off x="5466040" y="4118729"/>
            <a:ext cx="187166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700" dirty="0"/>
          </a:p>
        </p:txBody>
      </p:sp>
      <p:sp>
        <p:nvSpPr>
          <p:cNvPr id="9" name="Text 7"/>
          <p:cNvSpPr/>
          <p:nvPr/>
        </p:nvSpPr>
        <p:spPr>
          <a:xfrm>
            <a:off x="6084213" y="40152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Valores</a:t>
            </a:r>
            <a:endParaRPr lang="en-US" sz="2250" dirty="0"/>
          </a:p>
        </p:txBody>
      </p:sp>
      <p:sp>
        <p:nvSpPr>
          <p:cNvPr id="10" name="Text 8"/>
          <p:cNvSpPr/>
          <p:nvPr/>
        </p:nvSpPr>
        <p:spPr>
          <a:xfrm>
            <a:off x="6084213" y="4526518"/>
            <a:ext cx="326421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Nos caracterizamos por nuestra seriedad, honestidad y responsabilidad.</a:t>
            </a:r>
            <a:endParaRPr lang="en-US" sz="1900" dirty="0"/>
          </a:p>
        </p:txBody>
      </p:sp>
      <p:sp>
        <p:nvSpPr>
          <p:cNvPr id="11" name="Shape 9"/>
          <p:cNvSpPr/>
          <p:nvPr/>
        </p:nvSpPr>
        <p:spPr>
          <a:xfrm>
            <a:off x="9595247" y="4015264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2" name="Text 10"/>
          <p:cNvSpPr/>
          <p:nvPr/>
        </p:nvSpPr>
        <p:spPr>
          <a:xfrm>
            <a:off x="9775865" y="4118729"/>
            <a:ext cx="19419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10397490" y="40152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Servicios</a:t>
            </a:r>
            <a:endParaRPr lang="en-US" sz="2250" dirty="0"/>
          </a:p>
        </p:txBody>
      </p:sp>
      <p:sp>
        <p:nvSpPr>
          <p:cNvPr id="14" name="Text 12"/>
          <p:cNvSpPr/>
          <p:nvPr/>
        </p:nvSpPr>
        <p:spPr>
          <a:xfrm>
            <a:off x="10397490" y="4526518"/>
            <a:ext cx="326421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Ofrecemos actuaciones bajo demanda y prospección de redes y contactos.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34590"/>
            <a:ext cx="6104096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Análisis de Inversiones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968693" y="37777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Activos Individuales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968693" y="4387691"/>
            <a:ext cx="382893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Evaluamos inversiones y desinversiones de activos individuales.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407462" y="3777734"/>
            <a:ext cx="3810595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Bienes Muebles e Inmuebles</a:t>
            </a:r>
            <a:endParaRPr lang="en-US" sz="2250" dirty="0"/>
          </a:p>
        </p:txBody>
      </p:sp>
      <p:sp>
        <p:nvSpPr>
          <p:cNvPr id="6" name="Text 4"/>
          <p:cNvSpPr/>
          <p:nvPr/>
        </p:nvSpPr>
        <p:spPr>
          <a:xfrm>
            <a:off x="5407462" y="4387691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Analizamos oportunidades en propiedades y bienes muebles.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46231" y="377773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Carteras de Inversión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9846231" y="4387691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Valoramos carteras de inversión para maximizar su rendimiento.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1158121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Búsqueda Activa</a:t>
            </a:r>
            <a:endParaRPr lang="en-US" sz="4550" dirty="0"/>
          </a:p>
        </p:txBody>
      </p:sp>
      <p:sp>
        <p:nvSpPr>
          <p:cNvPr id="3" name="Shape 1"/>
          <p:cNvSpPr/>
          <p:nvPr/>
        </p:nvSpPr>
        <p:spPr>
          <a:xfrm>
            <a:off x="1323737" y="2377916"/>
            <a:ext cx="30480" cy="4693444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4" name="Shape 2"/>
          <p:cNvSpPr/>
          <p:nvPr/>
        </p:nvSpPr>
        <p:spPr>
          <a:xfrm>
            <a:off x="1586210" y="2917984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5" name="Shape 3"/>
          <p:cNvSpPr/>
          <p:nvPr/>
        </p:nvSpPr>
        <p:spPr>
          <a:xfrm>
            <a:off x="1061264" y="2655570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1275457" y="2759035"/>
            <a:ext cx="12692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2696766" y="2624733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Identificación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2696766" y="3135987"/>
            <a:ext cx="1096482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Buscamos activamente oportunidades de inversión personalizadas.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1586210" y="4564737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10" name="Shape 8"/>
          <p:cNvSpPr/>
          <p:nvPr/>
        </p:nvSpPr>
        <p:spPr>
          <a:xfrm>
            <a:off x="1061264" y="430232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1" name="Text 9"/>
          <p:cNvSpPr/>
          <p:nvPr/>
        </p:nvSpPr>
        <p:spPr>
          <a:xfrm>
            <a:off x="1245334" y="4405789"/>
            <a:ext cx="187166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700" dirty="0"/>
          </a:p>
        </p:txBody>
      </p:sp>
      <p:sp>
        <p:nvSpPr>
          <p:cNvPr id="12" name="Text 10"/>
          <p:cNvSpPr/>
          <p:nvPr/>
        </p:nvSpPr>
        <p:spPr>
          <a:xfrm>
            <a:off x="2696766" y="427148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Evaluación</a:t>
            </a:r>
            <a:endParaRPr lang="en-US" sz="2250" dirty="0"/>
          </a:p>
        </p:txBody>
      </p:sp>
      <p:sp>
        <p:nvSpPr>
          <p:cNvPr id="13" name="Text 11"/>
          <p:cNvSpPr/>
          <p:nvPr/>
        </p:nvSpPr>
        <p:spPr>
          <a:xfrm>
            <a:off x="2696766" y="4782741"/>
            <a:ext cx="1096482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Analizamos cada oportunidad según las necesidades del cliente.</a:t>
            </a:r>
            <a:endParaRPr lang="en-US" sz="1900" dirty="0"/>
          </a:p>
        </p:txBody>
      </p:sp>
      <p:sp>
        <p:nvSpPr>
          <p:cNvPr id="14" name="Shape 12"/>
          <p:cNvSpPr/>
          <p:nvPr/>
        </p:nvSpPr>
        <p:spPr>
          <a:xfrm>
            <a:off x="1586210" y="6211491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DBA"/>
          </a:solidFill>
          <a:ln/>
        </p:spPr>
      </p:sp>
      <p:sp>
        <p:nvSpPr>
          <p:cNvPr id="15" name="Shape 13"/>
          <p:cNvSpPr/>
          <p:nvPr/>
        </p:nvSpPr>
        <p:spPr>
          <a:xfrm>
            <a:off x="1061264" y="5949077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6" name="Text 14"/>
          <p:cNvSpPr/>
          <p:nvPr/>
        </p:nvSpPr>
        <p:spPr>
          <a:xfrm>
            <a:off x="1241881" y="6052542"/>
            <a:ext cx="19419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7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2696766" y="591824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Presentación</a:t>
            </a:r>
            <a:endParaRPr lang="en-US" sz="2250" dirty="0"/>
          </a:p>
        </p:txBody>
      </p:sp>
      <p:sp>
        <p:nvSpPr>
          <p:cNvPr id="18" name="Text 16"/>
          <p:cNvSpPr/>
          <p:nvPr/>
        </p:nvSpPr>
        <p:spPr>
          <a:xfrm>
            <a:off x="2696766" y="6429494"/>
            <a:ext cx="1096482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Ofrecemos las mejores opciones de inversión a nuestros clientes.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9670"/>
            <a:ext cx="5486400" cy="77902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306" y="605314"/>
            <a:ext cx="5612487" cy="646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Atención Personalizada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06" y="1580912"/>
            <a:ext cx="549116" cy="5491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5306" y="2349698"/>
            <a:ext cx="2584490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Confianza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55306" y="2804517"/>
            <a:ext cx="76061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Construimos relaciones sólidas con nuestros clientes.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06" y="3815001"/>
            <a:ext cx="549116" cy="5491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55306" y="4583787"/>
            <a:ext cx="2584490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Objetivos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6255306" y="5038606"/>
            <a:ext cx="76061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Nos enfocamos en las metas específicas de cada inversor.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06" y="6049089"/>
            <a:ext cx="549116" cy="54911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55306" y="6817876"/>
            <a:ext cx="2584490" cy="323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Resultados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255306" y="7272695"/>
            <a:ext cx="76061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Trabajamos para maximizar el retorno de las inversiones.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05192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Nuestro Enfoque</a:t>
            </a:r>
            <a:endParaRPr lang="en-US" sz="4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3271718"/>
            <a:ext cx="4230886" cy="9875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15509" y="462950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Profesionalismo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1215509" y="5140762"/>
            <a:ext cx="373725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Aplicamos nuestros conocimientos y experiencia en cada proyecto.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78" y="3271718"/>
            <a:ext cx="4231005" cy="9875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446395" y="462950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Transparencia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5446395" y="5140762"/>
            <a:ext cx="37373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Mantenemos una comunicación clara y honesta con los clientes.</a:t>
            </a:r>
            <a:endParaRPr lang="en-US" sz="19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583" y="3271718"/>
            <a:ext cx="4231005" cy="98750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400" y="462950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Cercanía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9677400" y="5140762"/>
            <a:ext cx="37373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Ofrecemos un trato directo y personalizado en todo momento.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2409825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Servicios Adicionales</a:t>
            </a:r>
            <a:endParaRPr lang="en-US" sz="4550" dirty="0"/>
          </a:p>
        </p:txBody>
      </p:sp>
      <p:sp>
        <p:nvSpPr>
          <p:cNvPr id="3" name="Shape 1"/>
          <p:cNvSpPr/>
          <p:nvPr/>
        </p:nvSpPr>
        <p:spPr>
          <a:xfrm>
            <a:off x="968693" y="3629620"/>
            <a:ext cx="4066461" cy="2190036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4" name="Text 2"/>
          <p:cNvSpPr/>
          <p:nvPr/>
        </p:nvSpPr>
        <p:spPr>
          <a:xfrm>
            <a:off x="1215509" y="3876437"/>
            <a:ext cx="293620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Promoción Comercial</a:t>
            </a:r>
            <a:endParaRPr lang="en-US" sz="2250" dirty="0"/>
          </a:p>
        </p:txBody>
      </p:sp>
      <p:sp>
        <p:nvSpPr>
          <p:cNvPr id="5" name="Text 3"/>
          <p:cNvSpPr/>
          <p:nvPr/>
        </p:nvSpPr>
        <p:spPr>
          <a:xfrm>
            <a:off x="1215509" y="4387691"/>
            <a:ext cx="357282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Impulsamos proyectos comerciales para nuestros clientes.</a:t>
            </a:r>
            <a:endParaRPr lang="en-US" sz="1900" dirty="0"/>
          </a:p>
        </p:txBody>
      </p:sp>
      <p:sp>
        <p:nvSpPr>
          <p:cNvPr id="6" name="Shape 4"/>
          <p:cNvSpPr/>
          <p:nvPr/>
        </p:nvSpPr>
        <p:spPr>
          <a:xfrm>
            <a:off x="5281970" y="3629620"/>
            <a:ext cx="4066461" cy="2190036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7" name="Text 5"/>
          <p:cNvSpPr/>
          <p:nvPr/>
        </p:nvSpPr>
        <p:spPr>
          <a:xfrm>
            <a:off x="5528786" y="387643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Asesoramiento Legal</a:t>
            </a:r>
            <a:endParaRPr lang="en-US" sz="2250" dirty="0"/>
          </a:p>
        </p:txBody>
      </p:sp>
      <p:sp>
        <p:nvSpPr>
          <p:cNvPr id="8" name="Text 6"/>
          <p:cNvSpPr/>
          <p:nvPr/>
        </p:nvSpPr>
        <p:spPr>
          <a:xfrm>
            <a:off x="5528786" y="4387691"/>
            <a:ext cx="357282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Ofrecemos orientación en aspectos legales de las inversiones.</a:t>
            </a:r>
            <a:endParaRPr lang="en-US" sz="1900" dirty="0"/>
          </a:p>
        </p:txBody>
      </p:sp>
      <p:sp>
        <p:nvSpPr>
          <p:cNvPr id="9" name="Shape 7"/>
          <p:cNvSpPr/>
          <p:nvPr/>
        </p:nvSpPr>
        <p:spPr>
          <a:xfrm>
            <a:off x="9595247" y="3629620"/>
            <a:ext cx="4066461" cy="2190036"/>
          </a:xfrm>
          <a:prstGeom prst="roundRect">
            <a:avLst>
              <a:gd name="adj" fmla="val 1691"/>
            </a:avLst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9842063" y="3876437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Gestión de Riesgos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9842063" y="4387691"/>
            <a:ext cx="357282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Evaluamos y mitigamos riesgos en las operaciones inmobiliarias.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968693" y="2696408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Política de Cookies</a:t>
            </a:r>
            <a:endParaRPr lang="en-US" sz="45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30" y="3885843"/>
            <a:ext cx="138827" cy="18514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38977" y="3792736"/>
            <a:ext cx="1232261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Uso de Cookies</a:t>
            </a:r>
            <a:endParaRPr lang="en-US" sz="19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30" y="4558546"/>
            <a:ext cx="138827" cy="18514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38977" y="4465439"/>
            <a:ext cx="1232261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Consentimiento</a:t>
            </a:r>
            <a:endParaRPr lang="en-US" sz="19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30" y="5231249"/>
            <a:ext cx="138827" cy="18514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338977" y="5138142"/>
            <a:ext cx="1232261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Revocación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693" y="79593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700"/>
              </a:lnSpc>
              <a:buNone/>
            </a:pPr>
            <a:r>
              <a:rPr lang="en-US" sz="455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Contacto</a:t>
            </a:r>
            <a:endParaRPr lang="en-US" sz="4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693" y="2015728"/>
            <a:ext cx="6161246" cy="38078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8693" y="613219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Nuestra Oficina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968693" y="6643449"/>
            <a:ext cx="6161246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Visítenos en nuestra sede central para discutir sus necesidades de inversión.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23" y="2015728"/>
            <a:ext cx="6161365" cy="3807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223" y="613231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22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Atención al Cliente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7500223" y="6643568"/>
            <a:ext cx="616136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Nuestro equipo está disponible para responder a sus consultas.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2024-11-03T12:19:58Z</dcterms:created>
  <dcterms:modified xsi:type="dcterms:W3CDTF">2024-11-03T12:19:58Z</dcterms:modified>
</cp:coreProperties>
</file>